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22" r:id="rId2"/>
    <p:sldId id="337" r:id="rId3"/>
    <p:sldId id="339" r:id="rId4"/>
    <p:sldId id="352" r:id="rId5"/>
    <p:sldId id="348" r:id="rId6"/>
    <p:sldId id="349" r:id="rId7"/>
    <p:sldId id="354" r:id="rId8"/>
    <p:sldId id="355" r:id="rId9"/>
    <p:sldId id="357" r:id="rId10"/>
    <p:sldId id="358" r:id="rId11"/>
    <p:sldId id="351" r:id="rId12"/>
    <p:sldId id="350" r:id="rId13"/>
    <p:sldId id="341" r:id="rId14"/>
    <p:sldId id="342" r:id="rId15"/>
    <p:sldId id="359" r:id="rId16"/>
    <p:sldId id="345" r:id="rId17"/>
    <p:sldId id="347" r:id="rId18"/>
    <p:sldId id="360" r:id="rId19"/>
    <p:sldId id="361" r:id="rId20"/>
    <p:sldId id="362" r:id="rId21"/>
    <p:sldId id="363" r:id="rId22"/>
    <p:sldId id="364" r:id="rId23"/>
    <p:sldId id="365" r:id="rId24"/>
    <p:sldId id="36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68" autoAdjust="0"/>
  </p:normalViewPr>
  <p:slideViewPr>
    <p:cSldViewPr>
      <p:cViewPr>
        <p:scale>
          <a:sx n="66" d="100"/>
          <a:sy n="66" d="100"/>
        </p:scale>
        <p:origin x="-63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2FEDA-0CB9-4702-AAF7-0125B726039D}" type="datetimeFigureOut">
              <a:rPr lang="uk-UA" smtClean="0"/>
              <a:pPr/>
              <a:t>15.03.2017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F554-AB2C-45AE-939D-34C7DEAE44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16293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99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99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99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997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997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997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997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997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997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997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99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997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997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997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997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99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99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99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99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99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99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99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99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                                                                     </a:t>
            </a: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800" b="1" smtClean="0"/>
          </a:p>
          <a:p>
            <a:pPr marL="0" indent="0" algn="ctr">
              <a:buNone/>
            </a:pPr>
            <a:r>
              <a:rPr lang="uk-UA" sz="6000" b="1" smtClean="0"/>
              <a:t>Аналіз </a:t>
            </a:r>
            <a:r>
              <a:rPr lang="uk-UA" sz="6000" b="1"/>
              <a:t>законодавства щодо запобігання корупції</a:t>
            </a:r>
            <a:br>
              <a:rPr lang="uk-UA" sz="6000" b="1"/>
            </a:br>
            <a:endParaRPr lang="uk-UA" sz="2800" b="1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922685"/>
            <a:ext cx="3735781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19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                                                                     </a:t>
            </a: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424936" cy="47525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b="1"/>
              <a:t>Цією Конвенцією врегульовані питання щодо заходів запобігання</a:t>
            </a:r>
            <a:r>
              <a:rPr lang="uk-UA" sz="2400" b="1" smtClean="0"/>
              <a:t>:</a:t>
            </a:r>
          </a:p>
          <a:p>
            <a:pPr lvl="0"/>
            <a:r>
              <a:rPr lang="uk-UA" sz="2000"/>
              <a:t>дачі та одержання хабара національним державним посадовим особам, членам національних представницьких органів (статті 2, 3, 4);</a:t>
            </a:r>
          </a:p>
          <a:p>
            <a:pPr lvl="0"/>
            <a:r>
              <a:rPr lang="uk-UA" sz="2000"/>
              <a:t>хабарництва іноземних державних посадових осіб, членів іноземних представницьких органів, посадових осіб міжнародних організацій, членів міжнародних парламентських асамблей (статті 5, 6, 9, 10);</a:t>
            </a:r>
          </a:p>
          <a:p>
            <a:pPr lvl="0"/>
            <a:r>
              <a:rPr lang="uk-UA" sz="2000"/>
              <a:t>хабарництва суддів і посадових осіб міжнародних судів (стаття 11);</a:t>
            </a:r>
          </a:p>
          <a:p>
            <a:r>
              <a:rPr lang="uk-UA" sz="2000"/>
              <a:t>дачі та одержання хабара у приватному секторі (статті 7, 8);</a:t>
            </a:r>
          </a:p>
          <a:p>
            <a:pPr lvl="0"/>
            <a:r>
              <a:rPr lang="uk-UA" sz="2000"/>
              <a:t>зловживання впливом (стаття 12);</a:t>
            </a:r>
          </a:p>
          <a:p>
            <a:pPr lvl="0"/>
            <a:r>
              <a:rPr lang="uk-UA" sz="2000"/>
              <a:t>відмивання доходів, отриманих від злочинів, пов’язаних із корупцією (стаття 13), а також</a:t>
            </a:r>
          </a:p>
          <a:p>
            <a:pPr lvl="0"/>
            <a:r>
              <a:rPr lang="uk-UA" sz="2000"/>
              <a:t>відповідальність юридичних осіб (стаття 18)</a:t>
            </a:r>
            <a:r>
              <a:rPr lang="ru-RU" sz="2000" smtClean="0"/>
              <a:t>.</a:t>
            </a:r>
            <a:endParaRPr lang="uk-UA" sz="200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445" y="404664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06662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8182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                                                                     </a:t>
            </a: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136904" cy="4248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b="1" smtClean="0"/>
              <a:t>Цивільна  конвенція</a:t>
            </a:r>
          </a:p>
          <a:p>
            <a:pPr marL="0" indent="0" algn="ctr">
              <a:buNone/>
            </a:pPr>
            <a:r>
              <a:rPr lang="uk-UA" sz="4400" b="1" smtClean="0"/>
              <a:t>про </a:t>
            </a:r>
            <a:r>
              <a:rPr lang="uk-UA" sz="4400" b="1"/>
              <a:t>боротьбу з корупцією</a:t>
            </a:r>
            <a:r>
              <a:rPr lang="uk-UA" sz="4400" b="1" smtClean="0"/>
              <a:t>:</a:t>
            </a:r>
          </a:p>
          <a:p>
            <a:r>
              <a:rPr lang="ru-RU" sz="4000"/>
              <a:t>Дата підписання:       </a:t>
            </a:r>
            <a:r>
              <a:rPr lang="uk-UA" sz="4000"/>
              <a:t>   </a:t>
            </a:r>
            <a:r>
              <a:rPr lang="ru-RU" sz="4000"/>
              <a:t>04.11.1999.</a:t>
            </a:r>
            <a:endParaRPr lang="uk-UA" sz="4000"/>
          </a:p>
          <a:p>
            <a:r>
              <a:rPr lang="uk-UA" sz="4000"/>
              <a:t>Дата ратифікації:          16.03.2005.</a:t>
            </a:r>
          </a:p>
          <a:p>
            <a:r>
              <a:rPr lang="ru-RU" sz="4000"/>
              <a:t>Дата набуття чинності: 01.01.2006.</a:t>
            </a:r>
            <a:endParaRPr lang="uk-UA" sz="4000"/>
          </a:p>
          <a:p>
            <a:pPr marL="0" indent="0">
              <a:buNone/>
            </a:pPr>
            <a:endParaRPr lang="uk-UA" sz="4000"/>
          </a:p>
          <a:p>
            <a:pPr marL="0" indent="0" algn="ctr">
              <a:buNone/>
            </a:pPr>
            <a:endParaRPr lang="uk-UA" sz="4000" b="1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445" y="404664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706662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932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                                                                     </a:t>
            </a: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536504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uk-UA" sz="9000" b="1" smtClean="0"/>
              <a:t>Цією  </a:t>
            </a:r>
            <a:r>
              <a:rPr lang="uk-UA" sz="9000" b="1"/>
              <a:t>Конвенцією</a:t>
            </a:r>
            <a:r>
              <a:rPr lang="uk-UA" sz="9000" b="1" smtClean="0"/>
              <a:t>:</a:t>
            </a:r>
          </a:p>
          <a:p>
            <a:pPr lvl="0"/>
            <a:r>
              <a:rPr lang="uk-UA" sz="7000"/>
              <a:t>надано визначення корупції (стаття 2);</a:t>
            </a:r>
          </a:p>
          <a:p>
            <a:pPr lvl="0"/>
            <a:r>
              <a:rPr lang="uk-UA" sz="7000"/>
              <a:t>встановлено право на порушення судової справи з метою отримання компенсації за заподіяну шкоду (стаття 3);</a:t>
            </a:r>
          </a:p>
          <a:p>
            <a:pPr lvl="0"/>
            <a:r>
              <a:rPr lang="uk-UA" sz="7000"/>
              <a:t>визначено умови компенсації за заподіяну шкоду (стаття 4);</a:t>
            </a:r>
          </a:p>
          <a:p>
            <a:pPr lvl="0"/>
            <a:r>
              <a:rPr lang="uk-UA" sz="7000"/>
              <a:t>передбачено обов’язок встановлення у внутрішньому законодавстві поняття «контрибутивної вини» (стаття 6);</a:t>
            </a:r>
          </a:p>
          <a:p>
            <a:pPr lvl="0"/>
            <a:r>
              <a:rPr lang="uk-UA" sz="7000"/>
              <a:t>визначено строк позовної давності (стаття 7</a:t>
            </a:r>
            <a:r>
              <a:rPr lang="uk-UA" sz="7000" smtClean="0"/>
              <a:t>).</a:t>
            </a:r>
            <a:endParaRPr lang="uk-UA" sz="700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445" y="404664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06662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8494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                                                                     </a:t>
            </a: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80920" cy="46805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/>
              <a:t>Угода про асоціацію між Україною та Європейським Союзом</a:t>
            </a:r>
            <a:r>
              <a:rPr lang="ru-RU" b="1" smtClean="0"/>
              <a:t>:</a:t>
            </a:r>
          </a:p>
          <a:p>
            <a:endParaRPr lang="ru-RU" sz="800" smtClean="0"/>
          </a:p>
          <a:p>
            <a:r>
              <a:rPr lang="ru-RU" sz="2600" smtClean="0"/>
              <a:t>21 </a:t>
            </a:r>
            <a:r>
              <a:rPr lang="ru-RU" sz="2600"/>
              <a:t>березня 2014 р. підписано політичну частину Угоди; </a:t>
            </a:r>
            <a:endParaRPr lang="uk-UA" sz="2600"/>
          </a:p>
          <a:p>
            <a:pPr lvl="0"/>
            <a:r>
              <a:rPr lang="ru-RU" sz="2600"/>
              <a:t>27 червня 2014 р. - підписана економічна частина Угоди;</a:t>
            </a:r>
            <a:endParaRPr lang="uk-UA" sz="2600"/>
          </a:p>
          <a:p>
            <a:pPr lvl="0"/>
            <a:r>
              <a:rPr lang="ru-RU" sz="2600"/>
              <a:t>16 вересня 2014 р. Верховна Рада України та Європейський Парламент синхронно ратифікували Угоду про асоціацію між Україною та ЄС.</a:t>
            </a:r>
          </a:p>
          <a:p>
            <a:pPr lvl="0"/>
            <a:r>
              <a:rPr lang="ru-RU" sz="2600"/>
              <a:t>Угода набере чинності після її ратифікації усіма сторонами.</a:t>
            </a:r>
            <a:endParaRPr lang="uk-UA" sz="260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445" y="404664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706662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7425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                                                                     </a:t>
            </a: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352928" cy="446449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sz="3500" b="1" dirty="0" smtClean="0"/>
              <a:t>Угода </a:t>
            </a:r>
            <a:r>
              <a:rPr lang="uk-UA" sz="3500" b="1" dirty="0"/>
              <a:t>передбачає міжнародне співробітництво сторін у сферах</a:t>
            </a:r>
            <a:r>
              <a:rPr lang="uk-UA" sz="3500" b="1" dirty="0" smtClean="0"/>
              <a:t>:</a:t>
            </a:r>
          </a:p>
          <a:p>
            <a:r>
              <a:rPr lang="uk-UA" sz="2900" dirty="0"/>
              <a:t>незаконного переправлення через державний кордон нелегальних мігрантів,торгівлі людьми і вогнепальною зброєю та незаконного обігу наркотиків;</a:t>
            </a:r>
          </a:p>
          <a:p>
            <a:r>
              <a:rPr lang="uk-UA" sz="2900" dirty="0" smtClean="0"/>
              <a:t>контрабанди товарів;</a:t>
            </a:r>
            <a:endParaRPr lang="uk-UA" sz="2900" dirty="0"/>
          </a:p>
          <a:p>
            <a:r>
              <a:rPr lang="uk-UA" sz="2900" dirty="0" smtClean="0"/>
              <a:t>економічних злочинів, зокрема злочинів у сфері оподаткування;</a:t>
            </a:r>
            <a:endParaRPr lang="uk-UA" sz="2900" dirty="0"/>
          </a:p>
          <a:p>
            <a:r>
              <a:rPr lang="uk-UA" sz="2900" i="1" dirty="0" smtClean="0"/>
              <a:t>корупції як у приватному, так і в державному секторі;</a:t>
            </a:r>
            <a:endParaRPr lang="uk-UA" sz="2900" i="1" dirty="0"/>
          </a:p>
          <a:p>
            <a:r>
              <a:rPr lang="uk-UA" sz="2900" dirty="0" smtClean="0"/>
              <a:t>підробки документів; </a:t>
            </a:r>
            <a:endParaRPr lang="uk-UA" sz="2900" dirty="0"/>
          </a:p>
          <a:p>
            <a:r>
              <a:rPr lang="uk-UA" sz="2900" dirty="0" smtClean="0"/>
              <a:t>кіберзлочинності.</a:t>
            </a:r>
            <a:endParaRPr lang="uk-UA" sz="2900" b="1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445" y="404664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706662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9972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                                                                     </a:t>
            </a: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89654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5200" b="1" dirty="0"/>
              <a:t>Рекомендації Європейського Союзу щодо подолання корупції</a:t>
            </a:r>
            <a:r>
              <a:rPr lang="uk-UA" sz="5200" b="1" dirty="0" smtClean="0"/>
              <a:t>:</a:t>
            </a:r>
          </a:p>
          <a:p>
            <a:pPr lvl="0"/>
            <a:endParaRPr lang="uk-UA" sz="800" dirty="0" smtClean="0"/>
          </a:p>
          <a:p>
            <a:pPr lvl="0"/>
            <a:r>
              <a:rPr lang="uk-UA" sz="4000" dirty="0" smtClean="0"/>
              <a:t>скасування </a:t>
            </a:r>
            <a:r>
              <a:rPr lang="uk-UA" sz="4000" dirty="0"/>
              <a:t>адміністративної відповідальності за корупційні правопорушення;</a:t>
            </a:r>
          </a:p>
          <a:p>
            <a:pPr lvl="0"/>
            <a:r>
              <a:rPr lang="uk-UA" sz="4000" dirty="0"/>
              <a:t>перенесення тягаря доведення на особу;</a:t>
            </a:r>
          </a:p>
          <a:p>
            <a:pPr lvl="0"/>
            <a:r>
              <a:rPr lang="uk-UA" sz="4000" dirty="0"/>
              <a:t>підвищення індексу </a:t>
            </a:r>
            <a:r>
              <a:rPr lang="uk-UA" sz="4000" dirty="0" smtClean="0"/>
              <a:t>сприйняття </a:t>
            </a:r>
            <a:r>
              <a:rPr lang="uk-UA" sz="4000" dirty="0"/>
              <a:t>корупції населенням;</a:t>
            </a:r>
          </a:p>
          <a:p>
            <a:pPr lvl="0"/>
            <a:r>
              <a:rPr lang="uk-UA" sz="4000" dirty="0"/>
              <a:t>посилення відповідальності за корупційні правопорушення;</a:t>
            </a:r>
          </a:p>
          <a:p>
            <a:pPr lvl="0"/>
            <a:r>
              <a:rPr lang="uk-UA" sz="4000" dirty="0"/>
              <a:t>перевірка спадку тощо</a:t>
            </a:r>
            <a:r>
              <a:rPr lang="uk-UA" sz="4000" dirty="0" smtClean="0"/>
              <a:t>.</a:t>
            </a:r>
            <a:endParaRPr lang="uk-UA" sz="4000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445" y="404664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706662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727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1845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700" b="1" dirty="0" smtClean="0"/>
              <a:t>Національне </a:t>
            </a:r>
            <a:r>
              <a:rPr lang="uk-UA" sz="2700" b="1" dirty="0"/>
              <a:t>законодавство </a:t>
            </a:r>
            <a:br>
              <a:rPr lang="uk-UA" sz="2700" b="1" dirty="0"/>
            </a:br>
            <a:r>
              <a:rPr lang="uk-UA" sz="2700" b="1" dirty="0"/>
              <a:t>щодо протидії корупції – історія </a:t>
            </a:r>
            <a:r>
              <a:rPr lang="uk-UA" sz="2700" b="1" dirty="0" smtClean="0"/>
              <a:t>розвитку</a:t>
            </a:r>
          </a:p>
          <a:p>
            <a:pPr fontAlgn="auto">
              <a:spcAft>
                <a:spcPts val="0"/>
              </a:spcAft>
              <a:defRPr/>
            </a:pPr>
            <a:endParaRPr lang="uk-UA" sz="400" dirty="0" smtClean="0"/>
          </a:p>
          <a:p>
            <a:pPr fontAlgn="auto">
              <a:spcAft>
                <a:spcPts val="0"/>
              </a:spcAft>
              <a:defRPr/>
            </a:pPr>
            <a:r>
              <a:rPr lang="uk-UA" sz="2000" dirty="0" smtClean="0"/>
              <a:t>ЗУ </a:t>
            </a:r>
            <a:r>
              <a:rPr lang="uk-UA" sz="2000" dirty="0"/>
              <a:t>«Про боротьбу з корупцією» був прийнятий 5 жовтня 1995 року та залишався чинним до 01.01.2011.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sz="2000" dirty="0"/>
              <a:t>В цей день набрав чинності закон «Про засади запобігання та протидії корупції» від 11.06.2009, який у свою чергу діяв протягом 5 днів – до 05.01.2011.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sz="2000" dirty="0"/>
              <a:t>Також 11.06.2009 був прийнятий закон «Про відповідальність юридичних осіб за вчинення корупційних правопорушень», який втратив чинність одночасно із законом «Про засади запобігання та протидії корупції».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sz="2000" dirty="0"/>
              <a:t>7.04.2011 був прийнятий Закон «Про засади запобігання і протидії корупції», </a:t>
            </a:r>
            <a:r>
              <a:rPr lang="uk-UA" sz="2000" dirty="0" smtClean="0"/>
              <a:t>який, за окремими виключеннями, </a:t>
            </a:r>
            <a:r>
              <a:rPr lang="uk-UA" sz="2000" dirty="0"/>
              <a:t>залишався чинним з </a:t>
            </a:r>
            <a:r>
              <a:rPr lang="uk-UA" sz="2000" dirty="0" smtClean="0"/>
              <a:t>01.07.2011 </a:t>
            </a:r>
            <a:r>
              <a:rPr lang="uk-UA" sz="2000" dirty="0"/>
              <a:t>до 26.04.2015.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sz="2000" dirty="0"/>
              <a:t>З 26.04.2015 </a:t>
            </a:r>
            <a:r>
              <a:rPr lang="uk-UA" sz="2000" dirty="0" smtClean="0"/>
              <a:t>введений в дію </a:t>
            </a:r>
            <a:r>
              <a:rPr lang="uk-UA" sz="2000" dirty="0"/>
              <a:t>Закон «Про запобігання корупції» від 14.10.2014.</a:t>
            </a:r>
            <a:endParaRPr lang="uk-UA" sz="2000" dirty="0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445" y="404664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706662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9892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                                                                     </a:t>
            </a: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568952" cy="51125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b="1" dirty="0" smtClean="0"/>
              <a:t>Національне </a:t>
            </a:r>
            <a:r>
              <a:rPr lang="uk-UA" b="1" dirty="0"/>
              <a:t>законодавство щодо протидії корупції</a:t>
            </a:r>
            <a:r>
              <a:rPr lang="uk-UA" b="1" dirty="0" smtClean="0"/>
              <a:t>:</a:t>
            </a:r>
          </a:p>
          <a:p>
            <a:endParaRPr lang="uk-UA" sz="700" dirty="0" smtClean="0">
              <a:latin typeface="Calibri" pitchFamily="34" charset="0"/>
              <a:cs typeface="Calibri" pitchFamily="34" charset="0"/>
            </a:endParaRPr>
          </a:p>
          <a:p>
            <a:r>
              <a:rPr lang="uk-UA" sz="2700" dirty="0" smtClean="0">
                <a:latin typeface="Calibri" pitchFamily="34" charset="0"/>
                <a:cs typeface="Calibri" pitchFamily="34" charset="0"/>
              </a:rPr>
              <a:t>Закон </a:t>
            </a:r>
            <a:r>
              <a:rPr lang="uk-UA" sz="2700" dirty="0">
                <a:latin typeface="Calibri" pitchFamily="34" charset="0"/>
                <a:cs typeface="Calibri" pitchFamily="34" charset="0"/>
              </a:rPr>
              <a:t>України </a:t>
            </a:r>
            <a:r>
              <a:rPr lang="en-GB" sz="2700" dirty="0"/>
              <a:t>№ 1700-VII </a:t>
            </a:r>
            <a:r>
              <a:rPr lang="uk-UA" sz="2700" dirty="0"/>
              <a:t>від 14.10.2014 </a:t>
            </a:r>
            <a:r>
              <a:rPr lang="uk-UA" sz="2700" dirty="0">
                <a:latin typeface="Calibri" pitchFamily="34" charset="0"/>
                <a:cs typeface="Calibri" pitchFamily="34" charset="0"/>
              </a:rPr>
              <a:t>«Про запобігання корупції» з відповідними змінами, які вносились </a:t>
            </a:r>
            <a:r>
              <a:rPr lang="uk-UA" sz="2700" dirty="0" smtClean="0">
                <a:latin typeface="Calibri" pitchFamily="34" charset="0"/>
                <a:cs typeface="Calibri" pitchFamily="34" charset="0"/>
              </a:rPr>
              <a:t>вже більше 15 </a:t>
            </a:r>
            <a:r>
              <a:rPr lang="uk-UA" sz="2700" dirty="0">
                <a:latin typeface="Calibri" pitchFamily="34" charset="0"/>
                <a:cs typeface="Calibri" pitchFamily="34" charset="0"/>
              </a:rPr>
              <a:t>разів;</a:t>
            </a:r>
          </a:p>
          <a:p>
            <a:r>
              <a:rPr lang="uk-UA" sz="2700" dirty="0"/>
              <a:t>Закон України </a:t>
            </a:r>
            <a:r>
              <a:rPr lang="en-GB" sz="2700" dirty="0"/>
              <a:t>№ 1698-VII </a:t>
            </a:r>
            <a:r>
              <a:rPr lang="uk-UA" sz="2700" dirty="0"/>
              <a:t>від 14.10.2014 «Про Національне антикорупційне бюро» зі змінами;</a:t>
            </a:r>
          </a:p>
          <a:p>
            <a:r>
              <a:rPr lang="uk-UA" sz="2700" dirty="0"/>
              <a:t>Кримінальний кодекс, розділ Х</a:t>
            </a:r>
            <a:r>
              <a:rPr lang="en-US" sz="2700" dirty="0"/>
              <a:t>V</a:t>
            </a:r>
            <a:r>
              <a:rPr lang="uk-UA" sz="2700" dirty="0"/>
              <a:t>ІІ;</a:t>
            </a:r>
          </a:p>
          <a:p>
            <a:r>
              <a:rPr lang="uk-UA" sz="2700" dirty="0"/>
              <a:t>Кодекс України про адміністративні правопорушення, глава 13-А</a:t>
            </a:r>
            <a:r>
              <a:rPr lang="uk-UA" sz="2700" dirty="0" smtClean="0"/>
              <a:t>.</a:t>
            </a:r>
          </a:p>
          <a:p>
            <a:pPr fontAlgn="base"/>
            <a:r>
              <a:rPr lang="uk-UA" sz="2700" dirty="0" smtClean="0">
                <a:latin typeface="+mj-lt"/>
              </a:rPr>
              <a:t>Постанова Кабінету Міністрів України від  29 квітня 2015 р. № 265  </a:t>
            </a:r>
            <a:r>
              <a:rPr lang="uk-UA" sz="2700" dirty="0" smtClean="0"/>
              <a:t>«</a:t>
            </a:r>
            <a:r>
              <a:rPr lang="uk-UA" sz="2700" dirty="0" smtClean="0">
                <a:latin typeface="+mj-lt"/>
              </a:rPr>
              <a:t>Про затвердження Державної програми щодо реалізації засад державної антикорупційної політики в Україні (Антикорупційної стратегії) на 2015-2017 роки</a:t>
            </a:r>
            <a:r>
              <a:rPr lang="uk-UA" sz="2700" dirty="0" smtClean="0"/>
              <a:t>»</a:t>
            </a:r>
            <a:r>
              <a:rPr lang="uk-UA" sz="2700" dirty="0" smtClean="0">
                <a:latin typeface="+mj-lt"/>
              </a:rPr>
              <a:t>.</a:t>
            </a:r>
          </a:p>
          <a:p>
            <a:endParaRPr lang="uk-UA" sz="2800" dirty="0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445" y="404664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90886" y="706662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9892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                                                                     </a:t>
            </a: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smtClean="0"/>
              <a:t>До </a:t>
            </a:r>
            <a:r>
              <a:rPr lang="uk-UA" sz="4000" b="1"/>
              <a:t>сфери антикорупційного законодавства щодо суддів також належать</a:t>
            </a:r>
            <a:r>
              <a:rPr lang="uk-UA" sz="4000" b="1" smtClean="0"/>
              <a:t>:</a:t>
            </a:r>
          </a:p>
          <a:p>
            <a:endParaRPr lang="uk-UA" sz="1200" smtClean="0"/>
          </a:p>
          <a:p>
            <a:r>
              <a:rPr lang="uk-UA" sz="3600" smtClean="0"/>
              <a:t>Закон </a:t>
            </a:r>
            <a:r>
              <a:rPr lang="uk-UA" sz="3600"/>
              <a:t>про судоустрій і статус суддів;</a:t>
            </a:r>
          </a:p>
          <a:p>
            <a:pPr marL="0" indent="0">
              <a:buNone/>
            </a:pPr>
            <a:endParaRPr lang="uk-UA" sz="800"/>
          </a:p>
          <a:p>
            <a:r>
              <a:rPr lang="uk-UA" sz="3600"/>
              <a:t>Кодекс суддівської етики.</a:t>
            </a:r>
          </a:p>
          <a:p>
            <a:pPr marL="0" indent="0" algn="ctr">
              <a:buNone/>
            </a:pPr>
            <a:r>
              <a:rPr lang="uk-UA" sz="3600" b="1" smtClean="0"/>
              <a:t> </a:t>
            </a:r>
            <a:endParaRPr lang="uk-UA" sz="12000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445" y="404664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778226"/>
            <a:ext cx="3584575" cy="3786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9342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504056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uk-UA" sz="12800" b="1" dirty="0" smtClean="0"/>
              <a:t>Цілі </a:t>
            </a:r>
            <a:r>
              <a:rPr lang="uk-UA" sz="12800" b="1" dirty="0"/>
              <a:t>нового антикорупційного законодавства </a:t>
            </a:r>
            <a:r>
              <a:rPr lang="uk-UA" sz="12800" b="1" dirty="0" smtClean="0"/>
              <a:t>України</a:t>
            </a:r>
            <a:endParaRPr lang="uk-UA" sz="12800" b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uk-UA" sz="9600" b="1" dirty="0">
                <a:latin typeface="Calibri" pitchFamily="34" charset="0"/>
                <a:cs typeface="Calibri" pitchFamily="34" charset="0"/>
              </a:rPr>
              <a:t>1)</a:t>
            </a:r>
            <a:r>
              <a:rPr lang="uk-UA" sz="9600" dirty="0">
                <a:latin typeface="Calibri" pitchFamily="34" charset="0"/>
                <a:cs typeface="Calibri" pitchFamily="34" charset="0"/>
              </a:rPr>
              <a:t>  обмежити, нейтралізувати чи усунути фактори корупції шляхом:</a:t>
            </a:r>
          </a:p>
          <a:p>
            <a:pPr marL="0" indent="0">
              <a:lnSpc>
                <a:spcPct val="80000"/>
              </a:lnSpc>
            </a:pPr>
            <a:r>
              <a:rPr lang="uk-UA" sz="9600" dirty="0">
                <a:latin typeface="Calibri" pitchFamily="34" charset="0"/>
                <a:cs typeface="Calibri" pitchFamily="34" charset="0"/>
              </a:rPr>
              <a:t>   запобігання конфлікту інтересів;</a:t>
            </a:r>
          </a:p>
          <a:p>
            <a:pPr marL="0" indent="0">
              <a:lnSpc>
                <a:spcPct val="80000"/>
              </a:lnSpc>
            </a:pPr>
            <a:r>
              <a:rPr lang="uk-UA" sz="9600" dirty="0">
                <a:latin typeface="Calibri" pitchFamily="34" charset="0"/>
                <a:cs typeface="Calibri" pitchFamily="34" charset="0"/>
              </a:rPr>
              <a:t>   нормативного визначення рамок етичної поведінки особи, уповноваженої на виконання завдань і функцій держави;</a:t>
            </a:r>
          </a:p>
          <a:p>
            <a:pPr marL="0" indent="0">
              <a:lnSpc>
                <a:spcPct val="80000"/>
              </a:lnSpc>
            </a:pPr>
            <a:r>
              <a:rPr lang="uk-UA" sz="9600" dirty="0">
                <a:latin typeface="Calibri" pitchFamily="34" charset="0"/>
                <a:cs typeface="Calibri" pitchFamily="34" charset="0"/>
              </a:rPr>
              <a:t>   перетворення корупційних правопорушень у невигідну і ризиковану справу, за яку передбачені суворі заходи відповідальності;</a:t>
            </a:r>
          </a:p>
          <a:p>
            <a:pPr marL="0" indent="0">
              <a:lnSpc>
                <a:spcPct val="80000"/>
              </a:lnSpc>
            </a:pPr>
            <a:r>
              <a:rPr lang="uk-UA" sz="9600" dirty="0">
                <a:latin typeface="Calibri" pitchFamily="34" charset="0"/>
                <a:cs typeface="Calibri" pitchFamily="34" charset="0"/>
              </a:rPr>
              <a:t>   досягнення того, щоб особа чесно і сумлінно виконувала свої службові обов’язки;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uk-UA" sz="9600" b="1" dirty="0">
                <a:latin typeface="Calibri" pitchFamily="34" charset="0"/>
                <a:cs typeface="Calibri" pitchFamily="34" charset="0"/>
              </a:rPr>
              <a:t>2)</a:t>
            </a:r>
            <a:r>
              <a:rPr lang="uk-UA" sz="9600" dirty="0">
                <a:latin typeface="Calibri" pitchFamily="34" charset="0"/>
                <a:cs typeface="Calibri" pitchFamily="34" charset="0"/>
              </a:rPr>
              <a:t>  чітко визначити ознаки і склад корупційних правопорушень;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uk-UA" sz="9600" b="1" dirty="0">
                <a:latin typeface="Calibri" pitchFamily="34" charset="0"/>
                <a:cs typeface="Calibri" pitchFamily="34" charset="0"/>
              </a:rPr>
              <a:t>3)</a:t>
            </a:r>
            <a:r>
              <a:rPr lang="uk-UA" sz="9600" dirty="0">
                <a:latin typeface="Calibri" pitchFamily="34" charset="0"/>
                <a:cs typeface="Calibri" pitchFamily="34" charset="0"/>
              </a:rPr>
              <a:t>  передбачити адекватні заходи відповідальності за їх вчинення;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uk-UA" sz="9600" b="1" dirty="0">
                <a:latin typeface="Calibri" pitchFamily="34" charset="0"/>
                <a:cs typeface="Calibri" pitchFamily="34" charset="0"/>
              </a:rPr>
              <a:t>4)</a:t>
            </a:r>
            <a:r>
              <a:rPr lang="uk-UA" sz="9600" dirty="0">
                <a:latin typeface="Calibri" pitchFamily="34" charset="0"/>
                <a:cs typeface="Calibri" pitchFamily="34" charset="0"/>
              </a:rPr>
              <a:t>  створити незалежний компетентний орган, який безпосередньо протидіятиме корупції та веде боротьбу з </a:t>
            </a:r>
            <a:r>
              <a:rPr lang="uk-UA" sz="9600" dirty="0" smtClean="0">
                <a:latin typeface="Calibri" pitchFamily="34" charset="0"/>
                <a:cs typeface="Calibri" pitchFamily="34" charset="0"/>
              </a:rPr>
              <a:t>її наслідками</a:t>
            </a:r>
            <a:r>
              <a:rPr lang="uk-UA" sz="9600" dirty="0">
                <a:latin typeface="Calibri" pitchFamily="34" charset="0"/>
                <a:cs typeface="Calibri" pitchFamily="34" charset="0"/>
              </a:rPr>
              <a:t>.</a:t>
            </a:r>
            <a:endParaRPr lang="uk-UA" sz="8800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uk-UA" sz="12000" dirty="0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445" y="404664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733556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0893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                                                                     </a:t>
            </a: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80920" cy="48245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3600" b="1" smtClean="0"/>
              <a:t>Цілі</a:t>
            </a:r>
          </a:p>
          <a:p>
            <a:pPr marL="0" indent="0">
              <a:buNone/>
            </a:pPr>
            <a:r>
              <a:rPr lang="uk-UA"/>
              <a:t>Ознайомившись з цією презентацією, судді:</a:t>
            </a:r>
          </a:p>
          <a:p>
            <a:r>
              <a:rPr lang="uk-UA"/>
              <a:t>ознайомляться з історією створення національного антикорупційного законодавства;</a:t>
            </a:r>
          </a:p>
          <a:p>
            <a:r>
              <a:rPr lang="uk-UA"/>
              <a:t>вмітимуть аналізувати в загальних рисах міжнародне та національне антикорупційне законодавство, краще розуміти та тлумачити його норми і принципи. </a:t>
            </a:r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445" y="404664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706661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8141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                                                                     </a:t>
            </a: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568952" cy="5112568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uk-UA" sz="9300" b="1" smtClean="0"/>
              <a:t>Визначення </a:t>
            </a:r>
            <a:r>
              <a:rPr lang="uk-UA" sz="9300" b="1"/>
              <a:t>поняття «корупція</a:t>
            </a:r>
            <a:r>
              <a:rPr lang="uk-UA" sz="9300" b="1" smtClean="0"/>
              <a:t>»</a:t>
            </a:r>
            <a:endParaRPr lang="uk-UA" sz="9300" b="1"/>
          </a:p>
          <a:p>
            <a:pPr marL="0" indent="0" algn="ctr" fontAlgn="t">
              <a:buFont typeface="Wingdings" pitchFamily="2" charset="2"/>
              <a:buNone/>
            </a:pPr>
            <a:r>
              <a:rPr lang="uk-UA" sz="6000" b="1" u="sng"/>
              <a:t>Закон України «Про запобігання корупції»</a:t>
            </a:r>
            <a:r>
              <a:rPr lang="uk-UA" sz="6000"/>
              <a:t>      </a:t>
            </a:r>
          </a:p>
          <a:p>
            <a:pPr marL="0" indent="0" algn="ctr" fontAlgn="t">
              <a:buFont typeface="Wingdings" pitchFamily="2" charset="2"/>
              <a:buNone/>
            </a:pPr>
            <a:r>
              <a:rPr lang="uk-UA" sz="5400"/>
              <a:t>(абзац 6 п. 1 ст. 1)</a:t>
            </a:r>
            <a:endParaRPr lang="uk-UA" sz="5400" b="1"/>
          </a:p>
          <a:p>
            <a:pPr marL="0" indent="0" fontAlgn="t">
              <a:buNone/>
            </a:pPr>
            <a:r>
              <a:rPr lang="uk-UA" sz="5400" b="1" i="1"/>
              <a:t>Корупція </a:t>
            </a:r>
            <a:r>
              <a:rPr lang="uk-UA" sz="5400"/>
              <a:t>- використання особою, зазначеною у частині 1 статті 3 цього Закону, наданих їй службових повноважень чи пов’язаних з ними можливостей </a:t>
            </a:r>
            <a:r>
              <a:rPr lang="uk-UA" sz="5400" b="1"/>
              <a:t>з метою </a:t>
            </a:r>
            <a:r>
              <a:rPr lang="uk-UA" sz="5400"/>
              <a:t>одержання неправомірної вигоди або прийняття такої вигоди чи прийняття обіцянки/пропозиції такої вигоди для себе чи інших осіб або відповідно обіцянка/пропозиція чи надання неправомірної вигоди особі, зазначеній у частині першій статті 3 цього Закону, або на її вимогу іншим фізичним чи юридичним особам з метою схилити цю особу до протиправного використання наданих їй службових повноважень чи пов’язаних з ними можливостей.</a:t>
            </a:r>
            <a:endParaRPr lang="uk-UA" sz="5400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445" y="404664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39296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2815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                                                                     </a:t>
            </a: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77926"/>
            <a:ext cx="8640960" cy="5191434"/>
          </a:xfrm>
        </p:spPr>
        <p:txBody>
          <a:bodyPr>
            <a:normAutofit fontScale="92500"/>
          </a:bodyPr>
          <a:lstStyle/>
          <a:p>
            <a:pPr marL="0" indent="0" algn="ctr" fontAlgn="t">
              <a:buFont typeface="Wingdings" pitchFamily="2" charset="2"/>
              <a:buNone/>
            </a:pPr>
            <a:r>
              <a:rPr lang="uk-UA" b="1"/>
              <a:t>Відповідальність за корупційні правопорушення або правопорушення, пов</a:t>
            </a:r>
            <a:r>
              <a:rPr lang="en-US" b="1"/>
              <a:t>’</a:t>
            </a:r>
            <a:r>
              <a:rPr lang="uk-UA" b="1"/>
              <a:t>язані з корупцією: </a:t>
            </a:r>
          </a:p>
          <a:p>
            <a:pPr marL="0" indent="0" fontAlgn="t">
              <a:buFont typeface="Wingdings" pitchFamily="2" charset="2"/>
              <a:buNone/>
            </a:pPr>
            <a:endParaRPr lang="uk-UA" sz="800" smtClean="0"/>
          </a:p>
          <a:p>
            <a:pPr marL="0" indent="0" fontAlgn="t">
              <a:buFont typeface="Wingdings" pitchFamily="2" charset="2"/>
              <a:buNone/>
            </a:pPr>
            <a:r>
              <a:rPr lang="uk-UA" sz="2800" smtClean="0"/>
              <a:t>За </a:t>
            </a:r>
            <a:r>
              <a:rPr lang="uk-UA" sz="2800"/>
              <a:t>вчинення корупційних або пов’язаних з корупцією правопорушень особи, зазначені в частині 1 статті 3 цього Закону, притягаються до:</a:t>
            </a:r>
          </a:p>
          <a:p>
            <a:pPr marL="0" indent="0"/>
            <a:r>
              <a:rPr lang="uk-UA" sz="2800"/>
              <a:t>    кримінальної, </a:t>
            </a:r>
          </a:p>
          <a:p>
            <a:pPr marL="0" indent="0"/>
            <a:r>
              <a:rPr lang="uk-UA" sz="2800"/>
              <a:t>    адміністративної, </a:t>
            </a:r>
          </a:p>
          <a:p>
            <a:pPr marL="0" indent="0"/>
            <a:r>
              <a:rPr lang="uk-UA" sz="2800"/>
              <a:t>    цивільно-правової,</a:t>
            </a:r>
          </a:p>
          <a:p>
            <a:pPr marL="0" indent="0"/>
            <a:r>
              <a:rPr lang="uk-UA" sz="2800"/>
              <a:t>    дисциплінарної відповідальності у встановленому законом порядку (стаття  65 Закону України «Про запобігання корупції»).</a:t>
            </a:r>
            <a:endParaRPr lang="ru-RU" sz="2800" b="1" smtClean="0"/>
          </a:p>
          <a:p>
            <a:pPr marL="0" indent="0">
              <a:buNone/>
            </a:pPr>
            <a:endParaRPr lang="uk-UA" sz="12000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445" y="404664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99855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9069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                                                                     </a:t>
            </a: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77926"/>
            <a:ext cx="8640960" cy="5191434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uk-UA" sz="7000" b="1" smtClean="0"/>
              <a:t>Суб</a:t>
            </a:r>
            <a:r>
              <a:rPr lang="ru-RU" sz="7000" b="1"/>
              <a:t>’</a:t>
            </a:r>
            <a:r>
              <a:rPr lang="uk-UA" sz="7000" b="1"/>
              <a:t>єкти відповідальності за корупційні </a:t>
            </a:r>
            <a:r>
              <a:rPr lang="uk-UA" sz="7000" b="1" smtClean="0"/>
              <a:t>правопорушення</a:t>
            </a:r>
          </a:p>
          <a:p>
            <a:pPr marL="0" indent="0" algn="ctr">
              <a:buFont typeface="Wingdings" pitchFamily="2" charset="2"/>
              <a:buNone/>
            </a:pPr>
            <a:r>
              <a:rPr lang="uk-UA" sz="6000" b="1" u="sng">
                <a:latin typeface="Calibri" pitchFamily="34" charset="0"/>
                <a:cs typeface="Calibri" pitchFamily="34" charset="0"/>
              </a:rPr>
              <a:t>Закон України «Про запобігання корупції», ст. 3</a:t>
            </a:r>
            <a:r>
              <a:rPr lang="uk-UA" sz="6000" b="1">
                <a:latin typeface="Calibri" pitchFamily="34" charset="0"/>
                <a:cs typeface="Calibri" pitchFamily="34" charset="0"/>
              </a:rPr>
              <a:t>:</a:t>
            </a:r>
          </a:p>
          <a:p>
            <a:pPr marL="0" indent="0">
              <a:buFont typeface="Wingdings" pitchFamily="2" charset="2"/>
              <a:buNone/>
            </a:pPr>
            <a:r>
              <a:rPr lang="uk-UA" sz="6000">
                <a:latin typeface="Calibri" pitchFamily="34" charset="0"/>
                <a:cs typeface="Calibri" pitchFamily="34" charset="0"/>
              </a:rPr>
              <a:t>1) особи, уповноважені на виконання функцій держави або місцевого самоврядування;</a:t>
            </a:r>
          </a:p>
          <a:p>
            <a:pPr marL="0" indent="0">
              <a:buFont typeface="Wingdings" pitchFamily="2" charset="2"/>
              <a:buNone/>
            </a:pPr>
            <a:r>
              <a:rPr lang="uk-UA" sz="6000">
                <a:latin typeface="Calibri" pitchFamily="34" charset="0"/>
                <a:cs typeface="Calibri" pitchFamily="34" charset="0"/>
              </a:rPr>
              <a:t>2) особи, які для цілей цього Закону прирівнюються до осіб, уповноважених на виконання функцій держави або місцевого самоврядування;</a:t>
            </a:r>
          </a:p>
          <a:p>
            <a:pPr marL="0" indent="0">
              <a:buFont typeface="Wingdings" pitchFamily="2" charset="2"/>
              <a:buNone/>
            </a:pPr>
            <a:r>
              <a:rPr lang="uk-UA" sz="6000">
                <a:latin typeface="Calibri" pitchFamily="34" charset="0"/>
                <a:cs typeface="Calibri" pitchFamily="34" charset="0"/>
              </a:rPr>
              <a:t>3) особи, які постійно або тимчасово обіймають посади, пов’язані з виконанням організаційно-розпорядчих чи адміністративно-господарських обов’язків, або спеціально уповноважені на виконання таких обов’язків у юридичних особах приватного права незалежно від організаційно-правової форми, а також інші особи, які не є службовими особами та перебувають з підприємствами, установами, організаціями в трудових відносинах, - у випадках, передбачених цим Законом</a:t>
            </a:r>
            <a:r>
              <a:rPr lang="uk-UA" sz="6000" i="1">
                <a:latin typeface="Calibri" pitchFamily="34" charset="0"/>
                <a:cs typeface="Calibri" pitchFamily="34" charset="0"/>
              </a:rPr>
              <a:t>.</a:t>
            </a:r>
            <a:endParaRPr lang="uk-UA" sz="600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uk-UA" sz="5400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445" y="404664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06662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8073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640960" cy="1371447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                                                                     </a:t>
            </a: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77926"/>
            <a:ext cx="8640960" cy="519143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3600" b="1" dirty="0" smtClean="0"/>
              <a:t>Це </a:t>
            </a:r>
            <a:r>
              <a:rPr lang="uk-UA" sz="3600" b="1" dirty="0"/>
              <a:t>треба знати</a:t>
            </a:r>
            <a:r>
              <a:rPr lang="uk-UA" sz="3600" b="1" dirty="0" smtClean="0"/>
              <a:t>:</a:t>
            </a:r>
          </a:p>
          <a:p>
            <a:endParaRPr lang="uk-UA" sz="800" dirty="0" smtClean="0"/>
          </a:p>
          <a:p>
            <a:r>
              <a:rPr lang="uk-UA" sz="2400" dirty="0" smtClean="0"/>
              <a:t>За </a:t>
            </a:r>
            <a:r>
              <a:rPr lang="uk-UA" sz="2400" dirty="0"/>
              <a:t>даними громадської організації </a:t>
            </a:r>
            <a:r>
              <a:rPr lang="en-US" sz="2400" dirty="0"/>
              <a:t>Transparency International </a:t>
            </a:r>
            <a:r>
              <a:rPr lang="uk-UA" sz="2400" dirty="0"/>
              <a:t>Україна, за </a:t>
            </a:r>
            <a:r>
              <a:rPr lang="uk-UA" sz="2400" b="1" dirty="0" smtClean="0"/>
              <a:t>2016 </a:t>
            </a:r>
            <a:r>
              <a:rPr lang="uk-UA" sz="2400" dirty="0"/>
              <a:t>рік індекс сприйняття корупції </a:t>
            </a:r>
            <a:r>
              <a:rPr lang="uk-UA" sz="2400" i="1" dirty="0"/>
              <a:t>(</a:t>
            </a:r>
            <a:r>
              <a:rPr lang="uk-UA" sz="2400" i="1" dirty="0" err="1"/>
              <a:t>Corruption</a:t>
            </a:r>
            <a:r>
              <a:rPr lang="uk-UA" sz="2400" i="1" dirty="0"/>
              <a:t> </a:t>
            </a:r>
            <a:r>
              <a:rPr lang="uk-UA" sz="2400" i="1" dirty="0" err="1"/>
              <a:t>Perceptions</a:t>
            </a:r>
            <a:r>
              <a:rPr lang="uk-UA" sz="2400" i="1" dirty="0"/>
              <a:t> </a:t>
            </a:r>
            <a:r>
              <a:rPr lang="uk-UA" sz="2400" i="1" dirty="0" err="1"/>
              <a:t>Index</a:t>
            </a:r>
            <a:r>
              <a:rPr lang="uk-UA" sz="2400" i="1" dirty="0"/>
              <a:t>) </a:t>
            </a:r>
            <a:r>
              <a:rPr lang="uk-UA" sz="2400" dirty="0"/>
              <a:t>склав в Україні </a:t>
            </a:r>
            <a:r>
              <a:rPr lang="uk-UA" sz="2400" b="1" dirty="0" smtClean="0"/>
              <a:t>29 </a:t>
            </a:r>
            <a:r>
              <a:rPr lang="uk-UA" sz="2400" dirty="0"/>
              <a:t>балів зі </a:t>
            </a:r>
            <a:r>
              <a:rPr lang="uk-UA" sz="2400" b="1" dirty="0"/>
              <a:t>100 </a:t>
            </a:r>
            <a:r>
              <a:rPr lang="uk-UA" sz="2400" dirty="0"/>
              <a:t>можливих.</a:t>
            </a:r>
          </a:p>
          <a:p>
            <a:r>
              <a:rPr lang="uk-UA" sz="2400" dirty="0"/>
              <a:t>Це лише на </a:t>
            </a:r>
            <a:r>
              <a:rPr lang="uk-UA" sz="2400" dirty="0" smtClean="0"/>
              <a:t>2 бали </a:t>
            </a:r>
            <a:r>
              <a:rPr lang="uk-UA" sz="2400" dirty="0"/>
              <a:t>більше, ніж у </a:t>
            </a:r>
            <a:r>
              <a:rPr lang="uk-UA" sz="2400" b="1" dirty="0" smtClean="0"/>
              <a:t>2015</a:t>
            </a:r>
            <a:r>
              <a:rPr lang="uk-UA" sz="2400" dirty="0" smtClean="0"/>
              <a:t> </a:t>
            </a:r>
            <a:r>
              <a:rPr lang="uk-UA" sz="2400" dirty="0"/>
              <a:t>році. </a:t>
            </a:r>
          </a:p>
          <a:p>
            <a:r>
              <a:rPr lang="uk-UA" sz="2400" dirty="0"/>
              <a:t>У всесвітньому рейтингу </a:t>
            </a:r>
            <a:r>
              <a:rPr lang="uk-UA" sz="2400" b="1" dirty="0" smtClean="0"/>
              <a:t>2016</a:t>
            </a:r>
            <a:r>
              <a:rPr lang="uk-UA" sz="2400" dirty="0" smtClean="0"/>
              <a:t> </a:t>
            </a:r>
            <a:r>
              <a:rPr lang="uk-UA" sz="2400" dirty="0"/>
              <a:t>року Україна посідає  </a:t>
            </a:r>
            <a:r>
              <a:rPr lang="uk-UA" sz="2400" b="1" dirty="0" smtClean="0"/>
              <a:t>131 </a:t>
            </a:r>
            <a:r>
              <a:rPr lang="uk-UA" sz="2400" dirty="0"/>
              <a:t>місце зі </a:t>
            </a:r>
            <a:r>
              <a:rPr lang="uk-UA" sz="2400" b="1" dirty="0" smtClean="0"/>
              <a:t>176</a:t>
            </a:r>
            <a:r>
              <a:rPr lang="uk-UA" sz="2400" dirty="0" smtClean="0"/>
              <a:t> позицій. </a:t>
            </a:r>
          </a:p>
          <a:p>
            <a:r>
              <a:rPr lang="uk-UA" sz="2400" dirty="0" smtClean="0"/>
              <a:t>У </a:t>
            </a:r>
            <a:r>
              <a:rPr lang="uk-UA" sz="2400" b="1" dirty="0" smtClean="0"/>
              <a:t>2015</a:t>
            </a:r>
            <a:r>
              <a:rPr lang="uk-UA" sz="2400" dirty="0" smtClean="0"/>
              <a:t> </a:t>
            </a:r>
            <a:r>
              <a:rPr lang="uk-UA" sz="2400" dirty="0" smtClean="0"/>
              <a:t>році Україна була на </a:t>
            </a:r>
            <a:r>
              <a:rPr lang="uk-UA" sz="2400" b="1" dirty="0" smtClean="0"/>
              <a:t>130-</a:t>
            </a:r>
            <a:r>
              <a:rPr lang="uk-UA" sz="2400" dirty="0" smtClean="0"/>
              <a:t>му </a:t>
            </a:r>
            <a:r>
              <a:rPr lang="uk-UA" sz="2400" dirty="0" smtClean="0"/>
              <a:t>місці зі </a:t>
            </a:r>
            <a:r>
              <a:rPr lang="uk-UA" sz="2400" b="1" dirty="0" smtClean="0"/>
              <a:t>168</a:t>
            </a:r>
            <a:r>
              <a:rPr lang="uk-UA" sz="2400" dirty="0" smtClean="0"/>
              <a:t> </a:t>
            </a:r>
            <a:r>
              <a:rPr lang="uk-UA" sz="2400" dirty="0" smtClean="0"/>
              <a:t>позицій. </a:t>
            </a:r>
            <a:endParaRPr lang="uk-UA" sz="2400" dirty="0"/>
          </a:p>
          <a:p>
            <a:r>
              <a:rPr lang="uk-UA" sz="2400" dirty="0"/>
              <a:t>У </a:t>
            </a:r>
            <a:r>
              <a:rPr lang="uk-UA" sz="2400" b="1" dirty="0" smtClean="0"/>
              <a:t>2014</a:t>
            </a:r>
            <a:r>
              <a:rPr lang="uk-UA" sz="2400" dirty="0" smtClean="0"/>
              <a:t> </a:t>
            </a:r>
            <a:r>
              <a:rPr lang="uk-UA" sz="2400" dirty="0"/>
              <a:t>році Україна була на </a:t>
            </a:r>
            <a:r>
              <a:rPr lang="uk-UA" sz="2400" b="1" dirty="0"/>
              <a:t>142-</a:t>
            </a:r>
            <a:r>
              <a:rPr lang="uk-UA" sz="2400" dirty="0"/>
              <a:t>му місці зі </a:t>
            </a:r>
            <a:r>
              <a:rPr lang="uk-UA" sz="2400" b="1" dirty="0"/>
              <a:t>175</a:t>
            </a:r>
            <a:r>
              <a:rPr lang="uk-UA" sz="2400" dirty="0"/>
              <a:t> позицій. </a:t>
            </a:r>
          </a:p>
          <a:p>
            <a:r>
              <a:rPr lang="uk-UA" sz="2400" dirty="0"/>
              <a:t>Здійснити невеличке зростання індексу </a:t>
            </a:r>
            <a:r>
              <a:rPr lang="en-GB" sz="2400" dirty="0"/>
              <a:t>CPI </a:t>
            </a:r>
            <a:r>
              <a:rPr lang="uk-UA" sz="2400" dirty="0"/>
              <a:t> Україні вдалося завдяки збільшенню суспільного осуду корупціонерів, створенню антикорупційних органів та появі руху викривачів корупції. </a:t>
            </a:r>
            <a:endParaRPr lang="uk-UA" sz="2400" dirty="0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445" y="404664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06662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018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640960" cy="1371447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                                                                     </a:t>
            </a: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77926"/>
            <a:ext cx="8640960" cy="51914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 smtClean="0"/>
              <a:t>Це </a:t>
            </a:r>
            <a:r>
              <a:rPr lang="uk-UA" sz="5400" b="1" dirty="0"/>
              <a:t>треба знати</a:t>
            </a:r>
            <a:r>
              <a:rPr lang="uk-UA" sz="5400" b="1" dirty="0" smtClean="0"/>
              <a:t>:</a:t>
            </a:r>
          </a:p>
          <a:p>
            <a:endParaRPr lang="uk-UA" sz="900" dirty="0" smtClean="0"/>
          </a:p>
          <a:p>
            <a:r>
              <a:rPr lang="uk-UA" sz="4400" dirty="0" smtClean="0"/>
              <a:t>У 2016 році у всесвітньому рейтингу боротьби з корупцією Україна зайняла одну сходинку з такими країнами світу, як Казахстан, Росія, Непал, Іран.</a:t>
            </a:r>
            <a:endParaRPr lang="uk-UA" sz="4400" dirty="0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445" y="404664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06662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018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                                                                     </a:t>
            </a: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75252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sz="5800" b="1"/>
              <a:t>Міжнародне </a:t>
            </a:r>
            <a:r>
              <a:rPr lang="uk-UA" sz="5800" b="1" smtClean="0"/>
              <a:t>законодавство</a:t>
            </a:r>
          </a:p>
          <a:p>
            <a:r>
              <a:rPr lang="ru-RU" sz="5100"/>
              <a:t>Конвенція Організації Об'єднаних Націй проти корупції;</a:t>
            </a:r>
          </a:p>
          <a:p>
            <a:r>
              <a:rPr lang="ru-RU" sz="5100"/>
              <a:t>Кримінальна конвенція  про боротьбу з корупцією;</a:t>
            </a:r>
          </a:p>
          <a:p>
            <a:r>
              <a:rPr lang="ru-RU" sz="5100"/>
              <a:t>Цивільна конвенція  про боротьбу з корупцією;</a:t>
            </a:r>
          </a:p>
          <a:p>
            <a:r>
              <a:rPr lang="ru-RU" sz="5100"/>
              <a:t>Угода про асоціацію між Україною та Європейським Союзом.</a:t>
            </a:r>
            <a:endParaRPr lang="uk-UA" sz="510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445" y="404664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06661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1266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                                                                     </a:t>
            </a: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08912" cy="46085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uk-UA" sz="800" b="1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uk-UA" sz="4000" b="1" smtClean="0">
                <a:latin typeface="Calibri" pitchFamily="34" charset="0"/>
                <a:cs typeface="Calibri" pitchFamily="34" charset="0"/>
              </a:rPr>
              <a:t>Конвенція </a:t>
            </a:r>
            <a:r>
              <a:rPr lang="uk-UA" sz="4000" b="1">
                <a:latin typeface="Calibri" pitchFamily="34" charset="0"/>
                <a:cs typeface="Calibri" pitchFamily="34" charset="0"/>
              </a:rPr>
              <a:t>Організації Об'єднаних Націй проти корупції</a:t>
            </a:r>
            <a:r>
              <a:rPr lang="uk-UA" sz="4000" b="1" smtClean="0">
                <a:latin typeface="Calibri" pitchFamily="34" charset="0"/>
                <a:cs typeface="Calibri" pitchFamily="34" charset="0"/>
              </a:rPr>
              <a:t>:  </a:t>
            </a:r>
          </a:p>
          <a:p>
            <a:endParaRPr lang="uk-UA" sz="1000" smtClean="0">
              <a:latin typeface="Calibri" pitchFamily="34" charset="0"/>
              <a:cs typeface="Calibri" pitchFamily="34" charset="0"/>
            </a:endParaRPr>
          </a:p>
          <a:p>
            <a:r>
              <a:rPr lang="uk-UA" smtClean="0">
                <a:latin typeface="Calibri" pitchFamily="34" charset="0"/>
                <a:cs typeface="Calibri" pitchFamily="34" charset="0"/>
              </a:rPr>
              <a:t>Дата </a:t>
            </a:r>
            <a:r>
              <a:rPr lang="uk-UA">
                <a:latin typeface="Calibri" pitchFamily="34" charset="0"/>
                <a:cs typeface="Calibri" pitchFamily="34" charset="0"/>
              </a:rPr>
              <a:t>підписання: 31.10.2003.</a:t>
            </a:r>
          </a:p>
          <a:p>
            <a:r>
              <a:rPr lang="uk-UA">
                <a:latin typeface="Calibri" pitchFamily="34" charset="0"/>
                <a:cs typeface="Calibri" pitchFamily="34" charset="0"/>
              </a:rPr>
              <a:t>Дата ратифікації Україною: 18.10.2006.</a:t>
            </a:r>
          </a:p>
          <a:p>
            <a:r>
              <a:rPr lang="uk-UA">
                <a:latin typeface="Calibri" pitchFamily="34" charset="0"/>
                <a:cs typeface="Calibri" pitchFamily="34" charset="0"/>
              </a:rPr>
              <a:t>Дата набрання чинності для України: 01.01.2010.</a:t>
            </a:r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445" y="404664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706662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039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                                                                     </a:t>
            </a: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280920" cy="468052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sz="5800" b="1"/>
              <a:t>Цілями Конвенції визначено: </a:t>
            </a:r>
            <a:endParaRPr lang="uk-UA" sz="5800" b="1" smtClean="0"/>
          </a:p>
          <a:p>
            <a:pPr>
              <a:buFont typeface="Wingdings" pitchFamily="2" charset="2"/>
              <a:buChar char="Ø"/>
              <a:defRPr/>
            </a:pPr>
            <a:r>
              <a:rPr lang="uk-UA" sz="4400">
                <a:cs typeface="Times New Roman" pitchFamily="18" charset="0"/>
              </a:rPr>
              <a:t>сприяння вжиттю й посиленню заходів, спрямованих на більш ефективне й дієве запобігання корупції та боротьбу з нею;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sz="4400">
                <a:cs typeface="Times New Roman" pitchFamily="18" charset="0"/>
              </a:rPr>
              <a:t>заохочення, сприяння та підтримка міжнародного співробітництва й технічної допомоги в запобіганні корупції та в боротьбі з нею, зокрема в поверненні активів;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sz="4400">
                <a:cs typeface="Times New Roman" pitchFamily="18" charset="0"/>
              </a:rPr>
              <a:t>заохочення чесності, відповідальності й належного управління </a:t>
            </a:r>
            <a:r>
              <a:rPr lang="uk-UA" sz="4400"/>
              <a:t>громадськими справами й державним майном.</a:t>
            </a:r>
          </a:p>
          <a:p>
            <a:pPr marL="0" indent="0" algn="ctr">
              <a:buNone/>
            </a:pPr>
            <a:endParaRPr lang="uk-UA" sz="4400" b="1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445" y="404664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06662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2584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                                                                     </a:t>
            </a: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82453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uk-UA" sz="3800" b="1"/>
              <a:t>Цією Конвенцією врегульовані питання щодо</a:t>
            </a:r>
            <a:r>
              <a:rPr lang="uk-UA" sz="3800" b="1" smtClean="0"/>
              <a:t>:</a:t>
            </a:r>
            <a:endParaRPr lang="uk-UA" sz="3600" b="1" smtClean="0"/>
          </a:p>
          <a:p>
            <a:pPr lvl="0"/>
            <a:r>
              <a:rPr lang="uk-UA" sz="3600"/>
              <a:t>органів із запобігання та протидії корупції (стаття 6);</a:t>
            </a:r>
          </a:p>
          <a:p>
            <a:pPr lvl="0"/>
            <a:r>
              <a:rPr lang="uk-UA" sz="3600"/>
              <a:t>кодексу поведінки державних посадових осіб (стаття 8);</a:t>
            </a:r>
          </a:p>
          <a:p>
            <a:pPr lvl="0"/>
            <a:r>
              <a:rPr lang="uk-UA" sz="3600"/>
              <a:t>створення належних систем закупівель й управління державними фінансами (стаття 9);</a:t>
            </a:r>
          </a:p>
          <a:p>
            <a:pPr lvl="0"/>
            <a:r>
              <a:rPr lang="uk-UA" sz="3600"/>
              <a:t>забезпечення прийняття процедур та правил, які дозволяють членам суспільства отримувати інформацію щодо державного управління (стаття 10);</a:t>
            </a:r>
          </a:p>
          <a:p>
            <a:pPr lvl="0"/>
            <a:r>
              <a:rPr lang="uk-UA" sz="3600"/>
              <a:t>заходів щодо зміцнення чесності й непідкупності представників судової влади та запобігання розповсюдження корупції серед них (стаття 11);</a:t>
            </a:r>
          </a:p>
          <a:p>
            <a:pPr lvl="0"/>
            <a:r>
              <a:rPr lang="uk-UA" sz="3600"/>
              <a:t>вжиття заходів, спрямованих на недопущення відмивання коштів (стаття 14);</a:t>
            </a:r>
          </a:p>
          <a:p>
            <a:pPr lvl="0"/>
            <a:r>
              <a:rPr lang="uk-UA" sz="3600"/>
              <a:t>визначення кримінально караних діянь, пов’язаних з корупцією  (стаття 15).</a:t>
            </a:r>
          </a:p>
          <a:p>
            <a:pPr marL="0" indent="0" algn="ctr">
              <a:buNone/>
            </a:pPr>
            <a:endParaRPr lang="ru-RU" sz="3600" b="1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445" y="404664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706662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2715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                                                                     </a:t>
            </a: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80920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>
                <a:latin typeface="Calibri" pitchFamily="34" charset="0"/>
                <a:cs typeface="Calibri" pitchFamily="34" charset="0"/>
              </a:rPr>
              <a:t>Кримінальна конвенція про боротьбу з корупцією</a:t>
            </a:r>
            <a:r>
              <a:rPr lang="uk-UA" sz="4000" b="1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0" indent="0">
              <a:lnSpc>
                <a:spcPct val="80000"/>
              </a:lnSpc>
            </a:pPr>
            <a:endParaRPr lang="uk-UA" sz="1000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uk-UA" sz="3600" smtClean="0">
                <a:latin typeface="Calibri" pitchFamily="34" charset="0"/>
                <a:cs typeface="Calibri" pitchFamily="34" charset="0"/>
              </a:rPr>
              <a:t>  Дата </a:t>
            </a:r>
            <a:r>
              <a:rPr lang="uk-UA" sz="3600">
                <a:latin typeface="Calibri" pitchFamily="34" charset="0"/>
                <a:cs typeface="Calibri" pitchFamily="34" charset="0"/>
              </a:rPr>
              <a:t>підписання: 27.01.1999. </a:t>
            </a:r>
          </a:p>
          <a:p>
            <a:pPr marL="0" indent="0">
              <a:lnSpc>
                <a:spcPct val="80000"/>
              </a:lnSpc>
            </a:pPr>
            <a:r>
              <a:rPr lang="uk-UA" sz="3600">
                <a:latin typeface="Calibri" pitchFamily="34" charset="0"/>
                <a:cs typeface="Calibri" pitchFamily="34" charset="0"/>
              </a:rPr>
              <a:t>  Дата ратифікації Україною: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uk-UA" sz="3600">
                <a:latin typeface="Calibri" pitchFamily="34" charset="0"/>
                <a:cs typeface="Calibri" pitchFamily="34" charset="0"/>
              </a:rPr>
              <a:t>    18.10.2006. </a:t>
            </a:r>
          </a:p>
          <a:p>
            <a:pPr marL="0" indent="0">
              <a:lnSpc>
                <a:spcPct val="80000"/>
              </a:lnSpc>
            </a:pPr>
            <a:r>
              <a:rPr lang="uk-UA" sz="3600">
                <a:latin typeface="Calibri" pitchFamily="34" charset="0"/>
                <a:cs typeface="Calibri" pitchFamily="34" charset="0"/>
              </a:rPr>
              <a:t>  Дата набрання чинності для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uk-UA" sz="3600">
                <a:latin typeface="Calibri" pitchFamily="34" charset="0"/>
                <a:cs typeface="Calibri" pitchFamily="34" charset="0"/>
              </a:rPr>
              <a:t>    України: 01.03.2010. </a:t>
            </a:r>
          </a:p>
          <a:p>
            <a:pPr marL="0" indent="0" algn="ctr">
              <a:buNone/>
            </a:pPr>
            <a:endParaRPr lang="ru-RU" sz="3600" b="1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445" y="404664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706662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9448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                                                                     </a:t>
            </a: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352928" cy="460851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uk-UA" sz="7600" b="1" dirty="0"/>
              <a:t>У Конвенції робиться </a:t>
            </a:r>
            <a:r>
              <a:rPr lang="uk-UA" sz="7600" b="1" dirty="0" smtClean="0"/>
              <a:t>наголос </a:t>
            </a:r>
            <a:r>
              <a:rPr lang="uk-UA" sz="7600" b="1" dirty="0"/>
              <a:t>на те, </a:t>
            </a:r>
            <a:r>
              <a:rPr lang="uk-UA" sz="7600" b="1" dirty="0" smtClean="0"/>
              <a:t>що корупція: </a:t>
            </a:r>
          </a:p>
          <a:p>
            <a:pPr fontAlgn="auto">
              <a:spcAft>
                <a:spcPts val="0"/>
              </a:spcAft>
              <a:defRPr/>
            </a:pPr>
            <a:endParaRPr lang="uk-UA" sz="1000" dirty="0" smtClean="0"/>
          </a:p>
          <a:p>
            <a:pPr fontAlgn="auto">
              <a:spcAft>
                <a:spcPts val="0"/>
              </a:spcAft>
              <a:defRPr/>
            </a:pPr>
            <a:r>
              <a:rPr lang="uk-UA" sz="6300" dirty="0" smtClean="0"/>
              <a:t>загрожує </a:t>
            </a:r>
            <a:r>
              <a:rPr lang="uk-UA" sz="6300" dirty="0"/>
              <a:t>правопорядку, демократії та правам людини,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sz="6300" dirty="0" smtClean="0"/>
              <a:t>руйнує належне управління, чесність та соціальну справедливість, 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sz="6300" dirty="0" smtClean="0"/>
              <a:t>перешкоджає конкуренції та економічному розвиткові,  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sz="6300" dirty="0" smtClean="0"/>
              <a:t>загрожує </a:t>
            </a:r>
            <a:r>
              <a:rPr lang="uk-UA" sz="6300" dirty="0"/>
              <a:t>стабільності демократичних інститутів і моральним засадам суспільства.</a:t>
            </a:r>
            <a:r>
              <a:rPr lang="uk-UA" sz="4400" dirty="0"/>
              <a:t/>
            </a:r>
            <a:br>
              <a:rPr lang="uk-UA" sz="4400" dirty="0"/>
            </a:br>
            <a:endParaRPr lang="uk-UA" sz="4400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445" y="404664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706662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695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                                                                     </a:t>
            </a: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80920" cy="4536504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uk-UA" sz="12300" b="1" dirty="0"/>
              <a:t>Мета </a:t>
            </a:r>
            <a:r>
              <a:rPr lang="uk-UA" sz="12300" b="1" dirty="0" smtClean="0"/>
              <a:t>прийняття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sz="8000" b="1" dirty="0"/>
              <a:t>Необхідність: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sz="8000" dirty="0"/>
              <a:t>активізації співробітництва між державами, що підписали цю Конвенцію;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sz="8000" dirty="0"/>
              <a:t>здійснення у невідкладному порядку спільної кримінальної політики, спрямованої на захист суспільства від корупції, включаючи ухвалення відповідних нормативно-правових актів і вжиття превентивних заходів;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sz="8000" dirty="0"/>
              <a:t>ефективної боротьби із корупцією, яка вимагає розширення, активізації та поліпшення міжнародного співробітництва у кримінальних справах.</a:t>
            </a:r>
          </a:p>
          <a:p>
            <a:pPr marL="0" indent="0" algn="ctr">
              <a:buNone/>
            </a:pPr>
            <a:endParaRPr lang="ru-RU" sz="7800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445" y="404664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706662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0428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1421</TotalTime>
  <Words>1358</Words>
  <Application>Microsoft Office PowerPoint</Application>
  <PresentationFormat>Экран (4:3)</PresentationFormat>
  <Paragraphs>189</Paragraphs>
  <Slides>24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    Національна школа суддів України                                                                              </vt:lpstr>
      <vt:lpstr>     Національна школа суддів України                                                                              </vt:lpstr>
      <vt:lpstr>     Національна школа суддів України                                                                              </vt:lpstr>
      <vt:lpstr>     Національна школа суддів України                                                                              </vt:lpstr>
      <vt:lpstr>     Національна школа суддів України                                                                              </vt:lpstr>
      <vt:lpstr>     Національна школа суддів України                                                                              </vt:lpstr>
      <vt:lpstr>     Національна школа суддів України                                                                              </vt:lpstr>
      <vt:lpstr>     Національна школа суддів України                                                                              </vt:lpstr>
      <vt:lpstr>     Національна школа суддів України                                                                              </vt:lpstr>
      <vt:lpstr>     Національна школа суддів України                                                                              </vt:lpstr>
      <vt:lpstr>     Національна школа суддів України                                                                              </vt:lpstr>
      <vt:lpstr>     Національна школа суддів України                                                                              </vt:lpstr>
      <vt:lpstr>     Національна школа суддів України                                                                              </vt:lpstr>
      <vt:lpstr>     Національна школа суддів України                                                                              </vt:lpstr>
      <vt:lpstr>     Національна школа суддів України                                                                              </vt:lpstr>
      <vt:lpstr>     Національна школа суддів України        </vt:lpstr>
      <vt:lpstr>     Національна школа суддів України                                                                              </vt:lpstr>
      <vt:lpstr>     Національна школа суддів України                                                                              </vt:lpstr>
      <vt:lpstr>     Національна школа суддів України        </vt:lpstr>
      <vt:lpstr>     Національна школа суддів України                                                                              </vt:lpstr>
      <vt:lpstr>     Національна школа суддів України                                                                              </vt:lpstr>
      <vt:lpstr>     Національна школа суддів України                                                                              </vt:lpstr>
      <vt:lpstr>     Національна школа суддів України                                                                              </vt:lpstr>
      <vt:lpstr>     Національна школа суддів України                                             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Національна школа суддів України                СЕМІНАР для суддів та викладачів         Національної     школи     суддів     України        "СУДОВА ПРАКТИКА РОЗГЛЯДУ           СПРАВ ЩОДО НАСИЛЬСТВА                         В СІМ’Ї"                    м. Київ, 11 грудня 2013 року  </dc:title>
  <cp:lastModifiedBy>1</cp:lastModifiedBy>
  <cp:revision>86</cp:revision>
  <dcterms:modified xsi:type="dcterms:W3CDTF">2017-03-15T07:46:19Z</dcterms:modified>
</cp:coreProperties>
</file>